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CC66"/>
    <a:srgbClr val="000000"/>
    <a:srgbClr val="CCECFF"/>
    <a:srgbClr val="F5F4FE"/>
    <a:srgbClr val="DDDDDD"/>
    <a:srgbClr val="EEEDFD"/>
    <a:srgbClr val="E6E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71" autoAdjust="0"/>
    <p:restoredTop sz="94660" autoAdjust="0"/>
  </p:normalViewPr>
  <p:slideViewPr>
    <p:cSldViewPr>
      <p:cViewPr>
        <p:scale>
          <a:sx n="65" d="100"/>
          <a:sy n="65" d="100"/>
        </p:scale>
        <p:origin x="-131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3" name="Rectangle 41"/>
          <p:cNvSpPr>
            <a:spLocks noChangeArrowheads="1"/>
          </p:cNvSpPr>
          <p:nvPr/>
        </p:nvSpPr>
        <p:spPr bwMode="gray">
          <a:xfrm>
            <a:off x="0" y="2708275"/>
            <a:ext cx="9144000" cy="87471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0" y="2720975"/>
            <a:ext cx="9144000" cy="817563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2176463"/>
            <a:ext cx="7086600" cy="43656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black">
          <a:xfrm>
            <a:off x="381000" y="271463"/>
            <a:ext cx="10890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782" tIns="47891" rIns="95782" bIns="47891">
            <a:spAutoFit/>
          </a:bodyPr>
          <a:lstStyle/>
          <a:p>
            <a:pPr defTabSz="957263"/>
            <a:r>
              <a:rPr lang="en-US" sz="21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-11113" y="-12700"/>
            <a:ext cx="9175751" cy="6870700"/>
            <a:chOff x="-7" y="-8"/>
            <a:chExt cx="5780" cy="4328"/>
          </a:xfrm>
        </p:grpSpPr>
        <p:sp>
          <p:nvSpPr>
            <p:cNvPr id="3108" name="AutoShape 36"/>
            <p:cNvSpPr>
              <a:spLocks noChangeArrowheads="1"/>
            </p:cNvSpPr>
            <p:nvPr/>
          </p:nvSpPr>
          <p:spPr bwMode="gray">
            <a:xfrm>
              <a:off x="17" y="16"/>
              <a:ext cx="5729" cy="42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gray">
            <a:xfrm>
              <a:off x="-3" y="-8"/>
              <a:ext cx="295" cy="289"/>
            </a:xfrm>
            <a:custGeom>
              <a:avLst/>
              <a:gdLst/>
              <a:ahLst/>
              <a:cxnLst>
                <a:cxn ang="0">
                  <a:pos x="3" y="395"/>
                </a:cxn>
                <a:cxn ang="0">
                  <a:pos x="74" y="216"/>
                </a:cxn>
                <a:cxn ang="0">
                  <a:pos x="231" y="50"/>
                </a:cxn>
                <a:cxn ang="0">
                  <a:pos x="403" y="0"/>
                </a:cxn>
                <a:cxn ang="0">
                  <a:pos x="0" y="0"/>
                </a:cxn>
              </a:cxnLst>
              <a:rect l="0" t="0" r="r" b="b"/>
              <a:pathLst>
                <a:path w="403" h="395">
                  <a:moveTo>
                    <a:pt x="3" y="395"/>
                  </a:moveTo>
                  <a:lnTo>
                    <a:pt x="74" y="216"/>
                  </a:lnTo>
                  <a:lnTo>
                    <a:pt x="231" y="50"/>
                  </a:lnTo>
                  <a:lnTo>
                    <a:pt x="403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gray">
            <a:xfrm>
              <a:off x="-7" y="3982"/>
              <a:ext cx="287" cy="338"/>
            </a:xfrm>
            <a:custGeom>
              <a:avLst/>
              <a:gdLst/>
              <a:ahLst/>
              <a:cxnLst>
                <a:cxn ang="0">
                  <a:pos x="391" y="473"/>
                </a:cxn>
                <a:cxn ang="0">
                  <a:pos x="151" y="353"/>
                </a:cxn>
                <a:cxn ang="0">
                  <a:pos x="42" y="201"/>
                </a:cxn>
                <a:cxn ang="0">
                  <a:pos x="0" y="0"/>
                </a:cxn>
                <a:cxn ang="0">
                  <a:pos x="1" y="470"/>
                </a:cxn>
              </a:cxnLst>
              <a:rect l="0" t="0" r="r" b="b"/>
              <a:pathLst>
                <a:path w="391" h="473">
                  <a:moveTo>
                    <a:pt x="391" y="473"/>
                  </a:moveTo>
                  <a:lnTo>
                    <a:pt x="151" y="353"/>
                  </a:lnTo>
                  <a:lnTo>
                    <a:pt x="42" y="201"/>
                  </a:lnTo>
                  <a:lnTo>
                    <a:pt x="0" y="0"/>
                  </a:lnTo>
                  <a:lnTo>
                    <a:pt x="1" y="47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gray">
            <a:xfrm>
              <a:off x="5499" y="4026"/>
              <a:ext cx="274" cy="287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164" y="144"/>
                </a:cxn>
                <a:cxn ang="0">
                  <a:pos x="98" y="253"/>
                </a:cxn>
                <a:cxn ang="0">
                  <a:pos x="0" y="290"/>
                </a:cxn>
                <a:cxn ang="0">
                  <a:pos x="232" y="287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gray">
            <a:xfrm>
              <a:off x="5467" y="0"/>
              <a:ext cx="30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1" y="96"/>
                </a:cxn>
                <a:cxn ang="0">
                  <a:pos x="353" y="231"/>
                </a:cxn>
                <a:cxn ang="0">
                  <a:pos x="403" y="403"/>
                </a:cxn>
                <a:cxn ang="0">
                  <a:pos x="403" y="0"/>
                </a:cxn>
              </a:cxnLst>
              <a:rect l="0" t="0" r="r" b="b"/>
              <a:pathLst>
                <a:path w="403" h="403">
                  <a:moveTo>
                    <a:pt x="0" y="0"/>
                  </a:moveTo>
                  <a:lnTo>
                    <a:pt x="221" y="96"/>
                  </a:lnTo>
                  <a:lnTo>
                    <a:pt x="353" y="231"/>
                  </a:lnTo>
                  <a:lnTo>
                    <a:pt x="403" y="403"/>
                  </a:lnTo>
                  <a:lnTo>
                    <a:pt x="403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44766E-F597-4DFF-91E2-1D863EA221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2706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2706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C6AF3F-0272-4579-AE65-EC4A07312C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925" y="53975"/>
            <a:ext cx="7392988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084888" y="6450013"/>
            <a:ext cx="2897187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107950" y="6454775"/>
            <a:ext cx="927100" cy="239713"/>
          </a:xfrm>
        </p:spPr>
        <p:txBody>
          <a:bodyPr/>
          <a:lstStyle>
            <a:lvl1pPr>
              <a:defRPr/>
            </a:lvl1pPr>
          </a:lstStyle>
          <a:p>
            <a:fld id="{F63832A0-BF29-473A-A425-1E21D9EC6D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ACBD09-DDE0-43E6-AD8C-81DA506B64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C0DD65-89FC-42DA-A084-8E34AB37ED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BCDF95-F512-4457-A425-52FEA728B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511F9B-7770-40D1-B13E-892203B210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15D8D8-5609-431E-8D47-EEAB4F2B42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55E408-8A51-48EA-8EDD-7F1B455BA7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F5702-253B-4725-91C2-13D3F689B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16BB207-BA42-48DF-B6D9-032A3BE7DD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Freeform 15" descr="29641"/>
          <p:cNvSpPr>
            <a:spLocks/>
          </p:cNvSpPr>
          <p:nvPr/>
        </p:nvSpPr>
        <p:spPr bwMode="gray">
          <a:xfrm>
            <a:off x="36513" y="80963"/>
            <a:ext cx="9077325" cy="1595437"/>
          </a:xfrm>
          <a:custGeom>
            <a:avLst/>
            <a:gdLst/>
            <a:ahLst/>
            <a:cxnLst>
              <a:cxn ang="0">
                <a:pos x="0" y="756"/>
              </a:cxn>
              <a:cxn ang="0">
                <a:pos x="576" y="560"/>
              </a:cxn>
              <a:cxn ang="0">
                <a:pos x="1403" y="390"/>
              </a:cxn>
              <a:cxn ang="0">
                <a:pos x="2452" y="314"/>
              </a:cxn>
              <a:cxn ang="0">
                <a:pos x="3102" y="326"/>
              </a:cxn>
              <a:cxn ang="0">
                <a:pos x="4043" y="434"/>
              </a:cxn>
              <a:cxn ang="0">
                <a:pos x="4944" y="668"/>
              </a:cxn>
              <a:cxn ang="0">
                <a:pos x="5691" y="971"/>
              </a:cxn>
              <a:cxn ang="0">
                <a:pos x="5718" y="19"/>
              </a:cxn>
              <a:cxn ang="0">
                <a:pos x="9" y="0"/>
              </a:cxn>
            </a:cxnLst>
            <a:rect l="0" t="0" r="r" b="b"/>
            <a:pathLst>
              <a:path w="5718" h="1005">
                <a:moveTo>
                  <a:pt x="0" y="756"/>
                </a:moveTo>
                <a:cubicBezTo>
                  <a:pt x="96" y="724"/>
                  <a:pt x="297" y="635"/>
                  <a:pt x="576" y="560"/>
                </a:cubicBezTo>
                <a:cubicBezTo>
                  <a:pt x="855" y="485"/>
                  <a:pt x="1037" y="442"/>
                  <a:pt x="1403" y="390"/>
                </a:cubicBezTo>
                <a:cubicBezTo>
                  <a:pt x="1769" y="337"/>
                  <a:pt x="2154" y="320"/>
                  <a:pt x="2452" y="314"/>
                </a:cubicBezTo>
                <a:lnTo>
                  <a:pt x="3102" y="326"/>
                </a:lnTo>
                <a:cubicBezTo>
                  <a:pt x="3367" y="346"/>
                  <a:pt x="3736" y="377"/>
                  <a:pt x="4043" y="434"/>
                </a:cubicBezTo>
                <a:cubicBezTo>
                  <a:pt x="4350" y="490"/>
                  <a:pt x="4669" y="578"/>
                  <a:pt x="4944" y="668"/>
                </a:cubicBezTo>
                <a:cubicBezTo>
                  <a:pt x="5219" y="757"/>
                  <a:pt x="5679" y="1005"/>
                  <a:pt x="5691" y="971"/>
                </a:cubicBezTo>
                <a:cubicBezTo>
                  <a:pt x="5695" y="964"/>
                  <a:pt x="5718" y="25"/>
                  <a:pt x="5718" y="19"/>
                </a:cubicBezTo>
                <a:cubicBezTo>
                  <a:pt x="5718" y="7"/>
                  <a:pt x="1198" y="4"/>
                  <a:pt x="9" y="0"/>
                </a:cubicBezTo>
              </a:path>
            </a:pathLst>
          </a:custGeom>
          <a:blipFill dpi="0" rotWithShape="1">
            <a:blip r:embed="rId15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4888" y="6450013"/>
            <a:ext cx="2897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1">
                <a:latin typeface="+mn-lt"/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6454775"/>
            <a:ext cx="927100" cy="2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ctr" defTabSz="957263">
              <a:defRPr sz="1300" b="1">
                <a:latin typeface="+mn-lt"/>
              </a:defRPr>
            </a:lvl1pPr>
          </a:lstStyle>
          <a:p>
            <a:fld id="{A72D4D06-7B44-4630-A0AF-BD9EDD42BCC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542925" y="53975"/>
            <a:ext cx="7392988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-1588" y="0"/>
            <a:ext cx="9145588" cy="6858000"/>
            <a:chOff x="-1" y="0"/>
            <a:chExt cx="8065" cy="6048"/>
          </a:xfrm>
        </p:grpSpPr>
        <p:sp>
          <p:nvSpPr>
            <p:cNvPr id="1041" name="Freeform 17"/>
            <p:cNvSpPr>
              <a:spLocks/>
            </p:cNvSpPr>
            <p:nvPr/>
          </p:nvSpPr>
          <p:spPr bwMode="gray">
            <a:xfrm>
              <a:off x="-1" y="5629"/>
              <a:ext cx="389" cy="417"/>
            </a:xfrm>
            <a:custGeom>
              <a:avLst/>
              <a:gdLst/>
              <a:ahLst/>
              <a:cxnLst>
                <a:cxn ang="0">
                  <a:pos x="314" y="416"/>
                </a:cxn>
                <a:cxn ang="0">
                  <a:pos x="389" y="417"/>
                </a:cxn>
                <a:cxn ang="0">
                  <a:pos x="158" y="297"/>
                </a:cxn>
                <a:cxn ang="0">
                  <a:pos x="39" y="179"/>
                </a:cxn>
                <a:cxn ang="0">
                  <a:pos x="0" y="0"/>
                </a:cxn>
                <a:cxn ang="0">
                  <a:pos x="1" y="417"/>
                </a:cxn>
              </a:cxnLst>
              <a:rect l="0" t="0" r="r" b="b"/>
              <a:pathLst>
                <a:path w="389" h="417">
                  <a:moveTo>
                    <a:pt x="314" y="416"/>
                  </a:moveTo>
                  <a:lnTo>
                    <a:pt x="389" y="417"/>
                  </a:lnTo>
                  <a:lnTo>
                    <a:pt x="158" y="297"/>
                  </a:lnTo>
                  <a:lnTo>
                    <a:pt x="39" y="179"/>
                  </a:lnTo>
                  <a:lnTo>
                    <a:pt x="0" y="0"/>
                  </a:lnTo>
                  <a:lnTo>
                    <a:pt x="1" y="417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gray">
            <a:xfrm>
              <a:off x="7701" y="5645"/>
              <a:ext cx="363" cy="403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164" y="144"/>
                </a:cxn>
                <a:cxn ang="0">
                  <a:pos x="98" y="253"/>
                </a:cxn>
                <a:cxn ang="0">
                  <a:pos x="0" y="290"/>
                </a:cxn>
                <a:cxn ang="0">
                  <a:pos x="232" y="287"/>
                </a:cxn>
              </a:cxnLst>
              <a:rect l="0" t="0" r="r" b="b"/>
              <a:pathLst>
                <a:path w="232" h="290">
                  <a:moveTo>
                    <a:pt x="229" y="0"/>
                  </a:moveTo>
                  <a:lnTo>
                    <a:pt x="164" y="144"/>
                  </a:lnTo>
                  <a:lnTo>
                    <a:pt x="98" y="253"/>
                  </a:lnTo>
                  <a:lnTo>
                    <a:pt x="0" y="290"/>
                  </a:lnTo>
                  <a:lnTo>
                    <a:pt x="232" y="287"/>
                  </a:lnTo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AutoShape 19"/>
            <p:cNvSpPr>
              <a:spLocks noChangeArrowheads="1"/>
            </p:cNvSpPr>
            <p:nvPr/>
          </p:nvSpPr>
          <p:spPr bwMode="gray">
            <a:xfrm>
              <a:off x="25" y="42"/>
              <a:ext cx="8012" cy="5985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gray">
            <a:xfrm>
              <a:off x="-1" y="13"/>
              <a:ext cx="405" cy="441"/>
            </a:xfrm>
            <a:custGeom>
              <a:avLst/>
              <a:gdLst/>
              <a:ahLst/>
              <a:cxnLst>
                <a:cxn ang="0">
                  <a:pos x="2" y="441"/>
                </a:cxn>
                <a:cxn ang="0">
                  <a:pos x="107" y="175"/>
                </a:cxn>
                <a:cxn ang="0">
                  <a:pos x="387" y="0"/>
                </a:cxn>
                <a:cxn ang="0">
                  <a:pos x="1" y="0"/>
                </a:cxn>
              </a:cxnLst>
              <a:rect l="0" t="0" r="r" b="b"/>
              <a:pathLst>
                <a:path w="405" h="441">
                  <a:moveTo>
                    <a:pt x="2" y="441"/>
                  </a:moveTo>
                  <a:cubicBezTo>
                    <a:pt x="19" y="397"/>
                    <a:pt x="0" y="345"/>
                    <a:pt x="107" y="175"/>
                  </a:cubicBezTo>
                  <a:cubicBezTo>
                    <a:pt x="214" y="6"/>
                    <a:pt x="405" y="16"/>
                    <a:pt x="387" y="0"/>
                  </a:cubicBezTo>
                  <a:lnTo>
                    <a:pt x="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gray">
            <a:xfrm>
              <a:off x="7588" y="0"/>
              <a:ext cx="470" cy="483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42" y="150"/>
                </a:cxn>
                <a:cxn ang="0">
                  <a:pos x="470" y="461"/>
                </a:cxn>
                <a:cxn ang="0">
                  <a:pos x="470" y="0"/>
                </a:cxn>
              </a:cxnLst>
              <a:rect l="0" t="0" r="r" b="b"/>
              <a:pathLst>
                <a:path w="470" h="483">
                  <a:moveTo>
                    <a:pt x="0" y="4"/>
                  </a:moveTo>
                  <a:cubicBezTo>
                    <a:pt x="57" y="28"/>
                    <a:pt x="264" y="74"/>
                    <a:pt x="342" y="150"/>
                  </a:cubicBezTo>
                  <a:cubicBezTo>
                    <a:pt x="450" y="275"/>
                    <a:pt x="452" y="483"/>
                    <a:pt x="470" y="461"/>
                  </a:cubicBezTo>
                  <a:lnTo>
                    <a:pt x="47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6" name="Line 22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2pPr>
      <a:lvl3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3pPr>
      <a:lvl4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4pPr>
      <a:lvl5pPr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5pPr>
      <a:lvl6pPr marL="4572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6pPr>
      <a:lvl7pPr marL="9144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7pPr>
      <a:lvl8pPr marL="13716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8pPr>
      <a:lvl9pPr marL="1828800" algn="ctr" defTabSz="957263" rtl="0" eaLnBrk="1" fontAlgn="base" hangingPunct="1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pitchFamily="34" charset="0"/>
        </a:defRPr>
      </a:lvl9pPr>
    </p:titleStyle>
    <p:bodyStyle>
      <a:lvl1pPr marL="358775" indent="-358775" algn="l" defTabSz="957263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+mj-lt"/>
        </a:defRPr>
      </a:lvl2pPr>
      <a:lvl3pPr marL="1196975" indent="-239713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100">
          <a:solidFill>
            <a:schemeClr val="tx1"/>
          </a:solidFill>
          <a:latin typeface="+mj-lt"/>
        </a:defRPr>
      </a:lvl3pPr>
      <a:lvl4pPr marL="1676400" indent="-239713" algn="l" defTabSz="957263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j-lt"/>
        </a:defRPr>
      </a:lvl4pPr>
      <a:lvl5pPr marL="21542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5pPr>
      <a:lvl6pPr marL="26114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6pPr>
      <a:lvl7pPr marL="30686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7pPr>
      <a:lvl8pPr marL="35258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8pPr>
      <a:lvl9pPr marL="3983038" indent="-238125" algn="l" defTabSz="957263" rtl="0" eaLnBrk="1" fontAlgn="base" hangingPunct="1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j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96952"/>
            <a:ext cx="9144000" cy="817563"/>
          </a:xfrm>
        </p:spPr>
        <p:txBody>
          <a:bodyPr/>
          <a:lstStyle/>
          <a:p>
            <a:r>
              <a:rPr lang="ru-RU" sz="4000" dirty="0" smtClean="0"/>
              <a:t>Управление риском в </a:t>
            </a:r>
            <a:r>
              <a:rPr lang="ru-RU" sz="4000" dirty="0" smtClean="0"/>
              <a:t>страховании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en-US" sz="4000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0" y="0"/>
            <a:ext cx="1547664" cy="62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0" y="0"/>
            <a:ext cx="720080" cy="836712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83568" y="1042864"/>
            <a:ext cx="828092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характеру деятельности: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финансовые и коммерческие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(например, инфляционные риски, валютные риски, инвестиционные риски, риски упущенной выгоды, неисполнение договорных обязательств, кредитные риски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политические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(различные изменения условий деятельности субъекта по причинам, определяемым деятельностью органов государственного управления, противоправными действиями с точки зрения норм международного права);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профессиональные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возникающие при выполнении субъектами своих профессиональных обязанностей);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транспортные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возникающие при транспортировке грузов и перевозке пассажиров морским, воздушным и наземным транспортом);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экологические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связанные с загрязнением окружающей среды) и т. 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ltGray">
          <a:xfrm rot="5400000">
            <a:off x="6442050" y="3791198"/>
            <a:ext cx="2423046" cy="3282826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24001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27584" y="1052736"/>
            <a:ext cx="792088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объектам, на которые направлен риск: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 нанесения ущерба жизни и здоровью граждан (заболевание, потеря трудоспособности, смерть, несчастный случай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имущественные риски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(пожар, кража, повреждение имущества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 наступления гражданской ответственности (ответственность, возникающая при причинении вреда жизни, здоровью или имуществу третьих лиц).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 точки зрения возможности страхования: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страховые риски;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нестраховые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риски.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23120" y="3068960"/>
            <a:ext cx="79208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Главная идея страхования состоит в распределении потерь среди большой группы физических и юридических лиц (страховой совокупности), подвергающихся однотипному риску.</a:t>
            </a:r>
          </a:p>
          <a:p>
            <a:r>
              <a:rPr lang="ru-RU" dirty="0" smtClean="0"/>
              <a:t>Поглощение состоит в признании ущерба риска без распределения его посредством страхования. Управленческое решение о поглощении может быть принято по двум причинам. Во-первых, есть случаи, когда не могут быть использованы другие методы управления риском. Зачастую это риск, вероятность которого достаточно мала. Во-вторых, поглощение достигается самострахованием.</a:t>
            </a:r>
            <a:endParaRPr lang="ru-RU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1520" y="1268760"/>
            <a:ext cx="7992888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Страхование</a:t>
            </a:r>
            <a:r>
              <a:rPr lang="ru-RU" sz="1800" dirty="0" smtClean="0">
                <a:solidFill>
                  <a:srgbClr val="FF0000"/>
                </a:solidFill>
              </a:rPr>
              <a:t> </a:t>
            </a:r>
            <a:r>
              <a:rPr lang="ru-RU" sz="1800" dirty="0" smtClean="0">
                <a:solidFill>
                  <a:schemeClr val="tx1"/>
                </a:solidFill>
              </a:rPr>
              <a:t>с позиций управления риском означает процесс, в котором группа физических и юридических лиц, подвергающихся однотипному риску, вкладывает средства в компанию, члены которой в случае потерь получают компенсацию.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 bwMode="auto">
          <a:xfrm rot="945384">
            <a:off x="415973" y="2722618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1340768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Страховая организация выполняет множество функций и операций. </a:t>
            </a:r>
            <a:endParaRPr lang="ru-RU" sz="2000" dirty="0" smtClean="0"/>
          </a:p>
          <a:p>
            <a:r>
              <a:rPr lang="ru-RU" sz="2000" dirty="0" smtClean="0"/>
              <a:t>К </a:t>
            </a:r>
            <a:r>
              <a:rPr lang="ru-RU" sz="2000" dirty="0" smtClean="0"/>
              <a:t>наиболее сложным относится </a:t>
            </a:r>
            <a:r>
              <a:rPr lang="ru-RU" sz="2000" dirty="0" smtClean="0">
                <a:solidFill>
                  <a:srgbClr val="FF0000"/>
                </a:solidFill>
              </a:rPr>
              <a:t>оценка и прогнозирование риска</a:t>
            </a:r>
            <a:r>
              <a:rPr lang="ru-RU" sz="2000" dirty="0" smtClean="0"/>
              <a:t>. Для того чтобы риск стал страховым, он должен отвечать следующим требованиям</a:t>
            </a:r>
            <a:r>
              <a:rPr lang="ru-RU" sz="2000" dirty="0" smtClean="0"/>
              <a:t>:</a:t>
            </a:r>
          </a:p>
          <a:p>
            <a:endParaRPr lang="ru-RU" sz="2000" dirty="0" smtClean="0"/>
          </a:p>
        </p:txBody>
      </p: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899592" y="3284986"/>
            <a:ext cx="7632848" cy="1440381"/>
            <a:chOff x="1728" y="3276"/>
            <a:chExt cx="4560" cy="622"/>
          </a:xfrm>
        </p:grpSpPr>
        <p:sp>
          <p:nvSpPr>
            <p:cNvPr id="7" name="AutoShape 72"/>
            <p:cNvSpPr>
              <a:spLocks noChangeArrowheads="1"/>
            </p:cNvSpPr>
            <p:nvPr/>
          </p:nvSpPr>
          <p:spPr bwMode="gray">
            <a:xfrm>
              <a:off x="2096" y="3389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AutoShape 73"/>
            <p:cNvSpPr>
              <a:spLocks noChangeArrowheads="1"/>
            </p:cNvSpPr>
            <p:nvPr/>
          </p:nvSpPr>
          <p:spPr bwMode="gray">
            <a:xfrm>
              <a:off x="1728" y="3276"/>
              <a:ext cx="662" cy="62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Text Box 83"/>
            <p:cNvSpPr txBox="1">
              <a:spLocks noChangeArrowheads="1"/>
            </p:cNvSpPr>
            <p:nvPr/>
          </p:nvSpPr>
          <p:spPr bwMode="gray">
            <a:xfrm>
              <a:off x="1883" y="3408"/>
              <a:ext cx="332" cy="2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400" dirty="0" smtClean="0">
                  <a:solidFill>
                    <a:schemeClr val="bg1"/>
                  </a:solidFill>
                </a:rPr>
                <a:t>1.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979712" y="3573016"/>
            <a:ext cx="6480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Риск должен быть вероятным (возможность возникновения страхового случая должна подлежать оценке)</a:t>
            </a:r>
            <a:endParaRPr lang="ru-RU" dirty="0"/>
          </a:p>
        </p:txBody>
      </p:sp>
      <p:grpSp>
        <p:nvGrpSpPr>
          <p:cNvPr id="12" name="Group 85"/>
          <p:cNvGrpSpPr>
            <a:grpSpLocks/>
          </p:cNvGrpSpPr>
          <p:nvPr/>
        </p:nvGrpSpPr>
        <p:grpSpPr bwMode="auto">
          <a:xfrm>
            <a:off x="971600" y="4869160"/>
            <a:ext cx="7776864" cy="1583763"/>
            <a:chOff x="1728" y="4194"/>
            <a:chExt cx="4560" cy="520"/>
          </a:xfrm>
        </p:grpSpPr>
        <p:sp>
          <p:nvSpPr>
            <p:cNvPr id="13" name="AutoShape 77"/>
            <p:cNvSpPr>
              <a:spLocks noChangeArrowheads="1"/>
            </p:cNvSpPr>
            <p:nvPr/>
          </p:nvSpPr>
          <p:spPr bwMode="gray">
            <a:xfrm>
              <a:off x="2096" y="4260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78"/>
            <p:cNvSpPr>
              <a:spLocks noChangeArrowheads="1"/>
            </p:cNvSpPr>
            <p:nvPr/>
          </p:nvSpPr>
          <p:spPr bwMode="gray">
            <a:xfrm>
              <a:off x="1728" y="4194"/>
              <a:ext cx="662" cy="520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Text Box 79"/>
            <p:cNvSpPr txBox="1">
              <a:spLocks noChangeArrowheads="1"/>
            </p:cNvSpPr>
            <p:nvPr/>
          </p:nvSpPr>
          <p:spPr bwMode="gray">
            <a:xfrm>
              <a:off x="2361" y="4272"/>
              <a:ext cx="384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000" dirty="0" smtClean="0">
                  <a:solidFill>
                    <a:schemeClr val="bg1"/>
                  </a:solidFill>
                </a:rPr>
                <a:t>Риск должен быть случайным (заранее не должны быть известны ни место происшествия, ни конкретное время возникновения страхового случая, ни размер вероятного ущерба).</a:t>
              </a:r>
              <a:endParaRPr lang="en-US" sz="2000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16" name="Text Box 84"/>
            <p:cNvSpPr txBox="1">
              <a:spLocks noChangeArrowheads="1"/>
            </p:cNvSpPr>
            <p:nvPr/>
          </p:nvSpPr>
          <p:spPr bwMode="gray">
            <a:xfrm>
              <a:off x="1939" y="4360"/>
              <a:ext cx="231" cy="14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400" dirty="0" smtClean="0">
                  <a:solidFill>
                    <a:schemeClr val="bg1"/>
                  </a:solidFill>
                </a:rPr>
                <a:t>2.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124744"/>
            <a:ext cx="799288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Управление риском в страховании осуществляется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 smtClean="0"/>
              <a:t>два этапа</a:t>
            </a:r>
            <a:r>
              <a:rPr lang="ru-RU" b="1" dirty="0" smtClean="0"/>
              <a:t>:</a:t>
            </a:r>
            <a:endParaRPr lang="ru-RU" b="1" dirty="0" smtClean="0"/>
          </a:p>
        </p:txBody>
      </p:sp>
      <p:grpSp>
        <p:nvGrpSpPr>
          <p:cNvPr id="6" name="Группа 5"/>
          <p:cNvGrpSpPr/>
          <p:nvPr/>
        </p:nvGrpSpPr>
        <p:grpSpPr>
          <a:xfrm>
            <a:off x="-5221088" y="1988840"/>
            <a:ext cx="12889432" cy="1800200"/>
            <a:chOff x="-4824536" y="-720080"/>
            <a:chExt cx="9934128" cy="155660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-72008" y="-720080"/>
              <a:ext cx="5181600" cy="1423993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-4824536" y="-504056"/>
              <a:ext cx="3645000" cy="13405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500" b="1" u="sng" kern="1200" dirty="0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331640" y="2276872"/>
            <a:ext cx="6390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подготовительный</a:t>
            </a:r>
            <a:r>
              <a:rPr lang="ru-RU" sz="2000" dirty="0" smtClean="0"/>
              <a:t>, который предполагает сравнение характеристик и вероятностей риска, полученных в результате анализа и оценки риска. 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2123728" y="4221088"/>
            <a:ext cx="6192688" cy="1800200"/>
            <a:chOff x="457199" y="1661325"/>
            <a:chExt cx="5181600" cy="142399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57199" y="1661325"/>
              <a:ext cx="5181600" cy="142399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498906" y="1703032"/>
              <a:ext cx="3715390" cy="13405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500" kern="1200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411760" y="4509120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выбор конкретных мер</a:t>
            </a:r>
            <a:r>
              <a:rPr lang="ru-RU" sz="2000" dirty="0" smtClean="0"/>
              <a:t>, способствующих устранению или минимизации возможных отрицательных последствий риска. </a:t>
            </a:r>
            <a:endParaRPr lang="ru-RU" sz="2000" dirty="0"/>
          </a:p>
        </p:txBody>
      </p:sp>
      <p:sp>
        <p:nvSpPr>
          <p:cNvPr id="14" name="Выгнутая вправо стрелка 13"/>
          <p:cNvSpPr/>
          <p:nvPr/>
        </p:nvSpPr>
        <p:spPr bwMode="auto">
          <a:xfrm>
            <a:off x="7380312" y="1340768"/>
            <a:ext cx="648072" cy="1152128"/>
          </a:xfrm>
          <a:prstGeom prst="curvedLef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Выгнутая влево стрелка 14"/>
          <p:cNvSpPr/>
          <p:nvPr/>
        </p:nvSpPr>
        <p:spPr bwMode="auto">
          <a:xfrm rot="945384">
            <a:off x="1136053" y="365872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268760"/>
            <a:ext cx="741682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На </a:t>
            </a:r>
            <a:r>
              <a:rPr lang="ru-RU" sz="1800" dirty="0" smtClean="0">
                <a:solidFill>
                  <a:srgbClr val="FF0000"/>
                </a:solidFill>
              </a:rPr>
              <a:t>подготовительном</a:t>
            </a:r>
            <a:r>
              <a:rPr lang="ru-RU" dirty="0" smtClean="0"/>
              <a:t> </a:t>
            </a:r>
            <a:r>
              <a:rPr lang="ru-RU" dirty="0" smtClean="0"/>
              <a:t>этапе выявляются альтернативы, в которых величина риска остается социально приемлемой. Устанавливаются приоритеты, т.е. выделяется круг проблем и вопросов, требующих первоочередного внимания. Таким образом возникает возможность ранжировать имеющиеся альтернативы по принципу приемлемости содержащегося в них риска: риск приемлем полностью, приемлем частично, неприемлем </a:t>
            </a:r>
            <a:r>
              <a:rPr lang="ru-RU" dirty="0" smtClean="0"/>
              <a:t>вообще.</a:t>
            </a:r>
          </a:p>
          <a:p>
            <a:pPr lvl="0"/>
            <a:endParaRPr lang="ru-RU" dirty="0" smtClean="0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868144" y="3429000"/>
            <a:ext cx="2832100" cy="2376488"/>
            <a:chOff x="357" y="1193"/>
            <a:chExt cx="1784" cy="1497"/>
          </a:xfrm>
        </p:grpSpPr>
        <p:sp>
          <p:nvSpPr>
            <p:cNvPr id="7" name="Freeform 19"/>
            <p:cNvSpPr>
              <a:spLocks/>
            </p:cNvSpPr>
            <p:nvPr/>
          </p:nvSpPr>
          <p:spPr bwMode="gray">
            <a:xfrm flipH="1">
              <a:off x="1156" y="2240"/>
              <a:ext cx="841" cy="432"/>
            </a:xfrm>
            <a:custGeom>
              <a:avLst/>
              <a:gdLst/>
              <a:ahLst/>
              <a:cxnLst>
                <a:cxn ang="0">
                  <a:pos x="0" y="166"/>
                </a:cxn>
                <a:cxn ang="0">
                  <a:pos x="58" y="173"/>
                </a:cxn>
                <a:cxn ang="0">
                  <a:pos x="297" y="32"/>
                </a:cxn>
                <a:cxn ang="0">
                  <a:pos x="289" y="8"/>
                </a:cxn>
                <a:cxn ang="0">
                  <a:pos x="223" y="26"/>
                </a:cxn>
                <a:cxn ang="0">
                  <a:pos x="0" y="166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gray">
            <a:xfrm>
              <a:off x="663" y="2133"/>
              <a:ext cx="882" cy="418"/>
            </a:xfrm>
            <a:custGeom>
              <a:avLst/>
              <a:gdLst/>
              <a:ahLst/>
              <a:cxnLst>
                <a:cxn ang="0">
                  <a:pos x="882" y="374"/>
                </a:cxn>
                <a:cxn ang="0">
                  <a:pos x="719" y="425"/>
                </a:cxn>
                <a:cxn ang="0">
                  <a:pos x="88" y="93"/>
                </a:cxn>
                <a:cxn ang="0">
                  <a:pos x="188" y="3"/>
                </a:cxn>
                <a:cxn ang="0">
                  <a:pos x="343" y="73"/>
                </a:cxn>
                <a:cxn ang="0">
                  <a:pos x="882" y="374"/>
                </a:cxn>
              </a:cxnLst>
              <a:rect l="0" t="0" r="r" b="b"/>
              <a:pathLst>
                <a:path w="882" h="425">
                  <a:moveTo>
                    <a:pt x="882" y="374"/>
                  </a:moveTo>
                  <a:lnTo>
                    <a:pt x="719" y="425"/>
                  </a:lnTo>
                  <a:lnTo>
                    <a:pt x="88" y="93"/>
                  </a:lnTo>
                  <a:cubicBezTo>
                    <a:pt x="0" y="23"/>
                    <a:pt x="145" y="5"/>
                    <a:pt x="188" y="3"/>
                  </a:cubicBezTo>
                  <a:cubicBezTo>
                    <a:pt x="218" y="0"/>
                    <a:pt x="221" y="8"/>
                    <a:pt x="343" y="73"/>
                  </a:cubicBezTo>
                  <a:lnTo>
                    <a:pt x="882" y="374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gray">
            <a:xfrm>
              <a:off x="357" y="2336"/>
              <a:ext cx="748" cy="354"/>
            </a:xfrm>
            <a:custGeom>
              <a:avLst/>
              <a:gdLst/>
              <a:ahLst/>
              <a:cxnLst>
                <a:cxn ang="0">
                  <a:pos x="748" y="320"/>
                </a:cxn>
                <a:cxn ang="0">
                  <a:pos x="604" y="354"/>
                </a:cxn>
                <a:cxn ang="0">
                  <a:pos x="63" y="84"/>
                </a:cxn>
                <a:cxn ang="0">
                  <a:pos x="221" y="39"/>
                </a:cxn>
                <a:cxn ang="0">
                  <a:pos x="748" y="320"/>
                </a:cxn>
              </a:cxnLst>
              <a:rect l="0" t="0" r="r" b="b"/>
              <a:pathLst>
                <a:path w="748" h="354">
                  <a:moveTo>
                    <a:pt x="748" y="320"/>
                  </a:moveTo>
                  <a:lnTo>
                    <a:pt x="604" y="354"/>
                  </a:lnTo>
                  <a:lnTo>
                    <a:pt x="63" y="84"/>
                  </a:lnTo>
                  <a:cubicBezTo>
                    <a:pt x="0" y="31"/>
                    <a:pt x="107" y="0"/>
                    <a:pt x="221" y="39"/>
                  </a:cubicBezTo>
                  <a:lnTo>
                    <a:pt x="748" y="320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827" y="1193"/>
              <a:ext cx="1314" cy="1490"/>
              <a:chOff x="313" y="2400"/>
              <a:chExt cx="1349" cy="1534"/>
            </a:xfrm>
          </p:grpSpPr>
          <p:sp>
            <p:nvSpPr>
              <p:cNvPr id="11" name="Freeform 23"/>
              <p:cNvSpPr>
                <a:spLocks/>
              </p:cNvSpPr>
              <p:nvPr/>
            </p:nvSpPr>
            <p:spPr bwMode="gray">
              <a:xfrm flipH="1">
                <a:off x="1229" y="2814"/>
                <a:ext cx="433" cy="1097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66667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200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" name="Freeform 24"/>
              <p:cNvSpPr>
                <a:spLocks/>
              </p:cNvSpPr>
              <p:nvPr/>
            </p:nvSpPr>
            <p:spPr bwMode="gray">
              <a:xfrm flipH="1">
                <a:off x="700" y="2400"/>
                <a:ext cx="545" cy="1380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70196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197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" name="Freeform 25"/>
              <p:cNvSpPr>
                <a:spLocks/>
              </p:cNvSpPr>
              <p:nvPr/>
            </p:nvSpPr>
            <p:spPr bwMode="gray">
              <a:xfrm flipH="1">
                <a:off x="313" y="2837"/>
                <a:ext cx="433" cy="1097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66667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200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</p:grpSp>
      </p:grpSp>
      <p:sp>
        <p:nvSpPr>
          <p:cNvPr id="14" name="Прямоугольник 13"/>
          <p:cNvSpPr/>
          <p:nvPr/>
        </p:nvSpPr>
        <p:spPr>
          <a:xfrm>
            <a:off x="539552" y="3861048"/>
            <a:ext cx="547260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</a:rPr>
              <a:t>Второй этап </a:t>
            </a:r>
            <a:r>
              <a:rPr lang="ru-RU" dirty="0" smtClean="0"/>
              <a:t>включает в себя разработку организационных и операционных процедур предупредительного характера. Для страховщика этот этап может состоять в подготовке и выдаче конкретных рекомендаций лицам, принимающим или реализующим рисковые решения.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115616" y="908720"/>
            <a:ext cx="784887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Этапы управления риском: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628800"/>
            <a:ext cx="8064896" cy="46166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 eaLnBrk="0" hangingPunct="0"/>
            <a:r>
              <a:rPr lang="ru-RU" sz="2100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1. Анализ риска выражается в предварительном осознании риска хозяйствующим субъектов или индивидом и его последующей оценке — определении его серьезности с позиций вероятности и величины возможного ущерба. На этом этапе происходит сбор необходимой информации о структуре, свойствах объекта и имеющихся рисках, а также выявляются возможные последствия реализации рисков. Собранной информации должно быть достаточно для того, чтобы принимать адекватные решения на последующих стадиях. Оценка — это количественное описание выявленных рисков, в ходе которого определяются такие их характеристики, как вероятность и размер возможного ущерба. Производится расчет вероятности наступления ущерба в зависимости от его размера.</a:t>
            </a:r>
            <a:endParaRPr lang="ru-RU" sz="21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irinasamarina.ru/wp-content/uploads/2012/01/ris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57500" cy="37433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67744" y="2348880"/>
            <a:ext cx="6624736" cy="42269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100" dirty="0" smtClean="0"/>
              <a:t>2. Выбор методов воздействия на риск. Этот этап имеет своей целью минимизировать возможный ущерб в будущем. Как правило, каждый вид риска допускает несколько способов его уменьшения, поэтому необходимо проводить сравнение эффективности методов воздействия на риск для выбора наилучшего </a:t>
            </a:r>
            <a:r>
              <a:rPr lang="ru-RU" sz="2400" dirty="0" smtClean="0"/>
              <a:t>из них. Сравнение может происходить на основе различных критериев, в том числе экономических.</a:t>
            </a:r>
          </a:p>
          <a:p>
            <a:endParaRPr lang="ru-RU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23528" y="980728"/>
            <a:ext cx="8316416" cy="12618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3. Принятие решения. На практике применяется четыре основных метода управления риском: упразднение, предотвращение потерь и контроль, страхование, поглощение, а также возможно использование различных сочетаний этих методов.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51520" y="2318296"/>
            <a:ext cx="8892480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Упразднение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Первый метод управления риском заключается в попытке упразднения риска, т. е. снижения его вероятности до нуля (например, отказаться от инвестирования средств, не заключать договора вообще, не летать самолетом и т. д.). Упразднение риска дает возможность избежать вероятных потерь. Но упразднение риска может привести и к сведению прибыли до нуля.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Предотвращение потерь и контроль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Метод подразумевает практическое исключение случайностей и ограничение размера потерь в случае, если убыток все-таки произойдет.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Страхование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Страхование означает процесс, в котором группа физических и юридических лиц, подвергающихся однотипному риску, вносит средства в страховой фонд, члены которого в случае потерь получают компенсацию. Основная цель страхования состоит в распределении убытков между большим количеством участников страхового фонда (страхователями).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Поглощение.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Содержание этого метода управления риском состоит в признании возможности получения ущерба и его допущении. Фактически данный метод является самострахованием, т. е. покрытие убытков производится за счет средств самостоятельно созданных резервных фондов.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043608" y="1556792"/>
            <a:ext cx="723629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4. Воздействие на риск. Подразумевает применение выбранного метода из вышеперечисленных. Если, например, избранным методом управления риском является страхование, то следующий шаг — заключение договора страхования. Если выбранный метод не является страхованием, то возможна разработка программы предотвращения и контроля убытков и т. 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53251" name="Picture 3" descr="http://ru-deluxe.ru/uploads/posts/2013-04/1365794430_zalog-vyizhivaniya-strahovanie-malogo-i-sredne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173083"/>
            <a:ext cx="3145532" cy="20970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ttp://mlm-uspex.ru/wp-content/uploads/2010/10/mlm_busin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0928"/>
            <a:ext cx="2112236" cy="15841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115616" y="1196752"/>
            <a:ext cx="6192688" cy="15081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3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Слово “</a:t>
            </a:r>
            <a:r>
              <a:rPr lang="ru-RU" sz="2300" b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риск</a:t>
            </a:r>
            <a:r>
              <a:rPr lang="ru-RU" sz="23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” в буквальном переводе означает “принятие решения, результат которого заранее неизвестен”. </a:t>
            </a:r>
            <a:endParaRPr lang="ru-RU" sz="2300" dirty="0" smtClean="0">
              <a:solidFill>
                <a:schemeClr val="tx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/>
            <a:r>
              <a:rPr lang="ru-RU" sz="23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Риск </a:t>
            </a:r>
            <a:r>
              <a:rPr lang="ru-RU" sz="2300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– это действие наудачу.</a:t>
            </a:r>
            <a:endParaRPr lang="ru-RU" sz="2300" b="1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979712" y="4077072"/>
            <a:ext cx="666124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hangingPunct="0"/>
            <a:r>
              <a:rPr lang="ru-RU" sz="2000" b="1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Страховым риском</a:t>
            </a:r>
            <a:r>
              <a:rPr lang="ru-RU" sz="2000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 является предполагаемое событие, на случай наступления которого проводится страхование. То есть риск выступает объектом страхования. Событие, рассматриваемое в качестве страхового риска, должно обладать признаками вероятности и случайности его наступления. </a:t>
            </a:r>
            <a:endParaRPr lang="ru-RU" sz="2000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 bwMode="auto">
          <a:xfrm>
            <a:off x="611560" y="1268760"/>
            <a:ext cx="360040" cy="432048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11560" y="1268760"/>
            <a:ext cx="763284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 Контроль и оценка результатов. Производится на базе информации о произошедших убытках и принятых мерах по их минимизации. Это дает возможность выявить новые обстоятельства, влияющие на уровень риска, и пересмотреть данные об эффективности используемых мер по управлению рисками.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Все мероприятия по управлению риском можно разделить на две группы: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дособытийные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послесобытийные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0" y="260648"/>
            <a:ext cx="1403648" cy="36004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2753435"/>
            <a:ext cx="518457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Спасибо за внимание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908720"/>
            <a:ext cx="68407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Риск в страховании следует рассматривать в нескольких аспектах:</a:t>
            </a:r>
            <a:endParaRPr lang="ru-RU" b="1" dirty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755576" y="1700808"/>
            <a:ext cx="8064896" cy="144016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1700808"/>
            <a:ext cx="763284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как конкретное явление или совокупность явлений (событие или совокупность событий), при наступлении которых производятся выплаты из ранее образованного централизованного страхового фонда в натурально-вещественной или денежной </a:t>
            </a:r>
            <a:r>
              <a:rPr lang="ru-RU" dirty="0" smtClean="0"/>
              <a:t>форме.</a:t>
            </a:r>
            <a:endParaRPr lang="ru-RU" dirty="0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blackWhite">
          <a:xfrm>
            <a:off x="755576" y="3284984"/>
            <a:ext cx="8064896" cy="3384376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3284984"/>
            <a:ext cx="7776864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связи с конкретным застрахованным объектом. Событие или совокупность событий не рассматриваются абстрактно, сами по себе. Их следует соотносить с объектом, принятым на страхование, где реализуется риск. Любой риск имеет конкретный объект проявления. В нашем сознании риск связывается с этим объектом. По отношению к объекту соответственно проявляются и изучаются факторы риска. Анализ полученной информации в комплексе с другими мероприятиями позволяет добиться предотвращения или существенного снижения негативных последствий осуществления (реализации)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риска.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9512" y="1484784"/>
            <a:ext cx="792162" cy="949325"/>
          </a:xfrm>
          <a:prstGeom prst="rect">
            <a:avLst/>
          </a:prstGeom>
          <a:noFill/>
        </p:spPr>
      </p:pic>
      <p:pic>
        <p:nvPicPr>
          <p:cNvPr id="11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9512" y="3284984"/>
            <a:ext cx="792162" cy="94932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67544" y="1628800"/>
            <a:ext cx="327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7543" y="3356992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smtClean="0"/>
              <a:t>2</a:t>
            </a:r>
            <a:endParaRPr 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1331640" y="1268760"/>
            <a:ext cx="6984776" cy="5112568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556792"/>
            <a:ext cx="633670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риск сопряжен с вероятностью гибели или повреждения данного объекта, принятого на страхование. Вероятность выступает в качестве меры объективной возможности наступления данного события или совокупности событий, обладающих вредоносным воздействием. Любая вероятность может быть выражена правильной дробью. При вероятности, равной нулю, можно утверждать о невозможности наступления данного события. При вероятности, равной единице, существует 100 %-</a:t>
            </a:r>
            <a:r>
              <a:rPr lang="ru-RU" dirty="0" err="1" smtClean="0"/>
              <a:t>ная</a:t>
            </a:r>
            <a:r>
              <a:rPr lang="ru-RU" dirty="0" smtClean="0"/>
              <a:t> гарантия того, что данное событие произойдет. Чем меньше вероятность риска, тем легче и дешевле можно организовать его страхование. Значительная вероятность риска предполагает дорогостоящую страховую защиту, что затрудняет ее проведение.</a:t>
            </a:r>
            <a:endParaRPr lang="ru-RU" dirty="0"/>
          </a:p>
        </p:txBody>
      </p:sp>
      <p:pic>
        <p:nvPicPr>
          <p:cNvPr id="7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827584" y="1196752"/>
            <a:ext cx="792162" cy="9493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15616" y="1340768"/>
            <a:ext cx="312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b="1" dirty="0" smtClean="0"/>
              <a:t>3</a:t>
            </a:r>
            <a:endParaRPr lang="en-US" sz="1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4293096"/>
            <a:ext cx="763284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Объективная </a:t>
            </a:r>
            <a:r>
              <a:rPr lang="ru-RU" b="1" dirty="0" smtClean="0"/>
              <a:t>вероятность </a:t>
            </a:r>
            <a:r>
              <a:rPr lang="ru-RU" dirty="0" smtClean="0"/>
              <a:t>отражает законы, присущие явлениям и предметам в их объективной реальности.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Субъективная </a:t>
            </a:r>
            <a:r>
              <a:rPr lang="ru-RU" b="1" dirty="0" smtClean="0"/>
              <a:t>вероятность </a:t>
            </a:r>
            <a:r>
              <a:rPr lang="ru-RU" dirty="0" smtClean="0"/>
              <a:t>отражает случайности, игнорирующие объективный подход к действительности, отрицающие или не учитывающие объективные законы природы и общества.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1124744"/>
            <a:ext cx="5072098" cy="6429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Страхованию присуща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2420888"/>
            <a:ext cx="3000396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Объективная вероятность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2420888"/>
            <a:ext cx="3000396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Субъективная </a:t>
            </a:r>
            <a:r>
              <a:rPr lang="ru-RU" dirty="0" smtClean="0"/>
              <a:t>вероятность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627784" y="1772816"/>
            <a:ext cx="49835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574408" y="1772816"/>
            <a:ext cx="43775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"/>
          <p:cNvSpPr>
            <a:spLocks noChangeArrowheads="1"/>
          </p:cNvSpPr>
          <p:nvPr/>
        </p:nvSpPr>
        <p:spPr bwMode="gray">
          <a:xfrm>
            <a:off x="971600" y="2420888"/>
            <a:ext cx="7272808" cy="367240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052736"/>
            <a:ext cx="5400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Для оценки риска в страховой практике используют различные </a:t>
            </a:r>
            <a:r>
              <a:rPr lang="ru-RU" b="1" dirty="0" smtClean="0">
                <a:solidFill>
                  <a:srgbClr val="FF0000"/>
                </a:solidFill>
              </a:rPr>
              <a:t>методы: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636912"/>
            <a:ext cx="70567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000" dirty="0" smtClean="0">
                <a:latin typeface="Century Gothic" pitchFamily="34" charset="0"/>
              </a:rPr>
              <a:t>применяется только в отношении рисков, которые невозможно сопоставить со средним типом риска. Страховщик делает произвольную оценку, отражающую его профессиональный опыт и субъективный взгляд. Внедрение достижений научно-технической революции в различные отрасли промышленности и сельского хозяйства, создание крупномасштабных объектов с высокой стоимостью и уникальностью технологий все больше делают необходимым использование этого метода при заключении договоров страхования.</a:t>
            </a:r>
            <a:endParaRPr lang="ru-RU" sz="2000" dirty="0">
              <a:latin typeface="Century Gothic" pitchFamily="34" charset="0"/>
            </a:endParaRP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691680" y="1988840"/>
            <a:ext cx="4686300" cy="505966"/>
            <a:chOff x="1388" y="1159"/>
            <a:chExt cx="2952" cy="228"/>
          </a:xfrm>
        </p:grpSpPr>
        <p:sp>
          <p:nvSpPr>
            <p:cNvPr id="8" name="AutoShape 17"/>
            <p:cNvSpPr>
              <a:spLocks noChangeArrowheads="1"/>
            </p:cNvSpPr>
            <p:nvPr/>
          </p:nvSpPr>
          <p:spPr bwMode="ltGray">
            <a:xfrm>
              <a:off x="1388" y="1159"/>
              <a:ext cx="2952" cy="22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1395" y="1166"/>
              <a:ext cx="2941" cy="211"/>
              <a:chOff x="1395" y="1166"/>
              <a:chExt cx="2941" cy="211"/>
            </a:xfrm>
          </p:grpSpPr>
          <p:sp>
            <p:nvSpPr>
              <p:cNvPr id="10" name="AutoShape 19"/>
              <p:cNvSpPr>
                <a:spLocks noChangeArrowheads="1"/>
              </p:cNvSpPr>
              <p:nvPr/>
            </p:nvSpPr>
            <p:spPr bwMode="ltGray">
              <a:xfrm>
                <a:off x="1395" y="1322"/>
                <a:ext cx="2941" cy="5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2000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AutoShape 20"/>
              <p:cNvSpPr>
                <a:spLocks noChangeArrowheads="1"/>
              </p:cNvSpPr>
              <p:nvPr/>
            </p:nvSpPr>
            <p:spPr bwMode="ltGray">
              <a:xfrm>
                <a:off x="1395" y="1166"/>
                <a:ext cx="2941" cy="5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22353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2" name="Прямоугольник 11"/>
          <p:cNvSpPr/>
          <p:nvPr/>
        </p:nvSpPr>
        <p:spPr>
          <a:xfrm>
            <a:off x="1907704" y="2060848"/>
            <a:ext cx="404444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Метод индивидуальных оценок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/>
          <p:cNvSpPr>
            <a:spLocks noChangeArrowheads="1"/>
          </p:cNvSpPr>
          <p:nvPr/>
        </p:nvSpPr>
        <p:spPr bwMode="gray">
          <a:xfrm>
            <a:off x="971600" y="4005064"/>
            <a:ext cx="6696744" cy="223224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gray">
          <a:xfrm>
            <a:off x="899592" y="1484784"/>
            <a:ext cx="6768752" cy="194421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475656" y="1052736"/>
            <a:ext cx="4686300" cy="505966"/>
            <a:chOff x="720" y="1392"/>
            <a:chExt cx="4058" cy="480"/>
          </a:xfrm>
        </p:grpSpPr>
        <p:sp>
          <p:nvSpPr>
            <p:cNvPr id="6" name="AutoShape 7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92157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8" name="AutoShape 9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1921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AutoShape 10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15686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1907704" y="1124744"/>
            <a:ext cx="3528392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метода средних величин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1628800"/>
            <a:ext cx="65527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характерно подразделение отдельных рисковых групп на подгруппы. Тем самым создается аналитическая база для определения размера по рисковым признакам (например, балансовая стоимость объекта страхования, суммарные производственные мощности, вид технологического цикла и т.д.).</a:t>
            </a:r>
            <a:endParaRPr lang="ru-RU" dirty="0"/>
          </a:p>
        </p:txBody>
      </p: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1475656" y="3717032"/>
            <a:ext cx="4686300" cy="361950"/>
            <a:chOff x="720" y="1392"/>
            <a:chExt cx="4058" cy="48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shade val="92157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6" name="AutoShape 14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2549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AutoShape 15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19216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" name="Прямоугольник 18"/>
          <p:cNvSpPr/>
          <p:nvPr/>
        </p:nvSpPr>
        <p:spPr>
          <a:xfrm>
            <a:off x="2123728" y="3717032"/>
            <a:ext cx="2363147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Метод процентов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259632" y="4077072"/>
            <a:ext cx="6264696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представляет собой совокупность скидок и надбавок (накидок) к имеющейся аналитической базе, зависящих от возможных положительных и отрицательных отклонений от среднего рискового типа. Используемые скидки и надбавки выражаются в процентах (иногда в промилле) от среднего рискового типа.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1268760"/>
            <a:ext cx="734481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Одной из наиболее трудных задач для страховщика является поддержание соответствия тарифной политики прогнозируемым тенденциям в развитии риска. Для оценки развития риска в данной страховой совокупности особенно важно располагать достоверной информацией. Неправильная организация статистики риска ведет к неточностям и ошибкам в оценках. Только достаточно большая группа объектов, за которой велось длительное наблюдение, позволяет с высокой степенью достоверности констатировать вероятность ущерба.</a:t>
            </a:r>
            <a:endParaRPr lang="ru-RU" dirty="0"/>
          </a:p>
        </p:txBody>
      </p:sp>
      <p:pic>
        <p:nvPicPr>
          <p:cNvPr id="36866" name="Picture 2" descr="http://www.valtars.ru/services/riskman/komplex/komplex_system_r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19033">
            <a:off x="4371466" y="4483629"/>
            <a:ext cx="2857500" cy="1905000"/>
          </a:xfrm>
          <a:prstGeom prst="rect">
            <a:avLst/>
          </a:prstGeom>
          <a:noFill/>
        </p:spPr>
      </p:pic>
      <p:pic>
        <p:nvPicPr>
          <p:cNvPr id="36868" name="Picture 4" descr="http://manorsgroup.com.ua/wp-content/uploads/2014/01/4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005064"/>
            <a:ext cx="2819400" cy="2524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899592" y="1043445"/>
            <a:ext cx="79928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При оценке риска выделяют следующие его виды: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риски, которые возможно застраховать;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риски, которые невозможно застраховать;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благоприятные и неблагоприятные риски, а также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технический риск страховщика.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роду опасности: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техногенные риски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По причинам возникновения эти риски связаны с деятельностью человека (огневые риски, аварии, кражи, загрязнение окружающей среды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природные риски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Возникновение рисков не зависит от человеческой деятельности и не подлежит контролю. В основном это риски стихийных бедствий: землетрясения, ураганы, удар молнии, извержения вулкана и т. 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db2004c019l">
  <a:themeElements>
    <a:clrScheme name="sample 3">
      <a:dk1>
        <a:srgbClr val="000066"/>
      </a:dk1>
      <a:lt1>
        <a:srgbClr val="FFFFFF"/>
      </a:lt1>
      <a:dk2>
        <a:srgbClr val="58A252"/>
      </a:dk2>
      <a:lt2>
        <a:srgbClr val="B2B2B2"/>
      </a:lt2>
      <a:accent1>
        <a:srgbClr val="0066FF"/>
      </a:accent1>
      <a:accent2>
        <a:srgbClr val="2C95A0"/>
      </a:accent2>
      <a:accent3>
        <a:srgbClr val="FFFFFF"/>
      </a:accent3>
      <a:accent4>
        <a:srgbClr val="000056"/>
      </a:accent4>
      <a:accent5>
        <a:srgbClr val="AAB8FF"/>
      </a:accent5>
      <a:accent6>
        <a:srgbClr val="278791"/>
      </a:accent6>
      <a:hlink>
        <a:srgbClr val="35BBE5"/>
      </a:hlink>
      <a:folHlink>
        <a:srgbClr val="872ECA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33CCCC"/>
        </a:accent1>
        <a:accent2>
          <a:srgbClr val="0099CC"/>
        </a:accent2>
        <a:accent3>
          <a:srgbClr val="FFFFFF"/>
        </a:accent3>
        <a:accent4>
          <a:srgbClr val="000056"/>
        </a:accent4>
        <a:accent5>
          <a:srgbClr val="ADE2E2"/>
        </a:accent5>
        <a:accent6>
          <a:srgbClr val="008AB9"/>
        </a:accent6>
        <a:hlink>
          <a:srgbClr val="6A9EB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415CB3"/>
        </a:dk2>
        <a:lt2>
          <a:srgbClr val="B2B2B2"/>
        </a:lt2>
        <a:accent1>
          <a:srgbClr val="55AEEB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B4D3F3"/>
        </a:accent5>
        <a:accent6>
          <a:srgbClr val="E78A2D"/>
        </a:accent6>
        <a:hlink>
          <a:srgbClr val="4D7AB5"/>
        </a:hlink>
        <a:folHlink>
          <a:srgbClr val="9964A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8A252"/>
        </a:dk2>
        <a:lt2>
          <a:srgbClr val="B2B2B2"/>
        </a:lt2>
        <a:accent1>
          <a:srgbClr val="0066FF"/>
        </a:accent1>
        <a:accent2>
          <a:srgbClr val="2C95A0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78791"/>
        </a:accent6>
        <a:hlink>
          <a:srgbClr val="35BBE5"/>
        </a:hlink>
        <a:folHlink>
          <a:srgbClr val="872EC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cdb2004c019l</Template>
  <TotalTime>874</TotalTime>
  <Words>1327</Words>
  <Application>Microsoft Office PowerPoint</Application>
  <PresentationFormat>Экран (4:3)</PresentationFormat>
  <Paragraphs>80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cdb2004c019l</vt:lpstr>
      <vt:lpstr>Управление риском в страховании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Бизнес-план</dc:title>
  <dc:creator>Judi</dc:creator>
  <cp:lastModifiedBy>Judi</cp:lastModifiedBy>
  <cp:revision>67</cp:revision>
  <dcterms:created xsi:type="dcterms:W3CDTF">2013-04-13T19:26:17Z</dcterms:created>
  <dcterms:modified xsi:type="dcterms:W3CDTF">2014-09-14T21:05:19Z</dcterms:modified>
</cp:coreProperties>
</file>